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1" r:id="rId4"/>
  </p:sldMasterIdLst>
  <p:notesMasterIdLst>
    <p:notesMasterId r:id="rId34"/>
  </p:notesMasterIdLst>
  <p:handoutMasterIdLst>
    <p:handoutMasterId r:id="rId35"/>
  </p:handoutMasterIdLst>
  <p:sldIdLst>
    <p:sldId id="322" r:id="rId5"/>
    <p:sldId id="317" r:id="rId6"/>
    <p:sldId id="305" r:id="rId7"/>
    <p:sldId id="306" r:id="rId8"/>
    <p:sldId id="325" r:id="rId9"/>
    <p:sldId id="485" r:id="rId10"/>
    <p:sldId id="495" r:id="rId11"/>
    <p:sldId id="496" r:id="rId12"/>
    <p:sldId id="497" r:id="rId13"/>
    <p:sldId id="498" r:id="rId14"/>
    <p:sldId id="499" r:id="rId15"/>
    <p:sldId id="500" r:id="rId16"/>
    <p:sldId id="501" r:id="rId17"/>
    <p:sldId id="486" r:id="rId18"/>
    <p:sldId id="503" r:id="rId19"/>
    <p:sldId id="504" r:id="rId20"/>
    <p:sldId id="502" r:id="rId21"/>
    <p:sldId id="481" r:id="rId22"/>
    <p:sldId id="487" r:id="rId23"/>
    <p:sldId id="505" r:id="rId24"/>
    <p:sldId id="506" r:id="rId25"/>
    <p:sldId id="323" r:id="rId26"/>
    <p:sldId id="507" r:id="rId27"/>
    <p:sldId id="488" r:id="rId28"/>
    <p:sldId id="489" r:id="rId29"/>
    <p:sldId id="482" r:id="rId30"/>
    <p:sldId id="308" r:id="rId31"/>
    <p:sldId id="309" r:id="rId32"/>
    <p:sldId id="310" r:id="rId33"/>
  </p:sldIdLst>
  <p:sldSz cx="12192000" cy="6858000"/>
  <p:notesSz cx="7315200" cy="96012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ekly Intro - White BG" id="{B4587B1E-BB88-4173-8339-2929187587A5}">
          <p14:sldIdLst>
            <p14:sldId id="322"/>
            <p14:sldId id="317"/>
            <p14:sldId id="305"/>
            <p14:sldId id="306"/>
            <p14:sldId id="325"/>
            <p14:sldId id="485"/>
            <p14:sldId id="495"/>
            <p14:sldId id="496"/>
            <p14:sldId id="497"/>
            <p14:sldId id="498"/>
            <p14:sldId id="499"/>
            <p14:sldId id="500"/>
            <p14:sldId id="501"/>
            <p14:sldId id="486"/>
            <p14:sldId id="503"/>
            <p14:sldId id="504"/>
            <p14:sldId id="502"/>
            <p14:sldId id="481"/>
            <p14:sldId id="487"/>
            <p14:sldId id="505"/>
            <p14:sldId id="506"/>
            <p14:sldId id="323"/>
            <p14:sldId id="507"/>
            <p14:sldId id="488"/>
            <p14:sldId id="489"/>
            <p14:sldId id="482"/>
            <p14:sldId id="308"/>
            <p14:sldId id="309"/>
            <p14:sldId id="31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F1449"/>
    <a:srgbClr val="001B4D"/>
    <a:srgbClr val="FB6B53"/>
    <a:srgbClr val="FF6600"/>
    <a:srgbClr val="A2C1FE"/>
    <a:srgbClr val="A2FFA3"/>
    <a:srgbClr val="FFFF99"/>
    <a:srgbClr val="FFFF66"/>
    <a:srgbClr val="FCFEB9"/>
    <a:srgbClr val="CE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9" autoAdjust="0"/>
    <p:restoredTop sz="94249" autoAdjust="0"/>
  </p:normalViewPr>
  <p:slideViewPr>
    <p:cSldViewPr snapToGrid="0">
      <p:cViewPr varScale="1">
        <p:scale>
          <a:sx n="64" d="100"/>
          <a:sy n="64" d="100"/>
        </p:scale>
        <p:origin x="888" y="72"/>
      </p:cViewPr>
      <p:guideLst/>
    </p:cSldViewPr>
  </p:slideViewPr>
  <p:outlineViewPr>
    <p:cViewPr>
      <p:scale>
        <a:sx n="33" d="100"/>
        <a:sy n="33" d="100"/>
      </p:scale>
      <p:origin x="0" y="-405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08"/>
    </p:cViewPr>
  </p:sorterViewPr>
  <p:notesViewPr>
    <p:cSldViewPr snapToGrid="0">
      <p:cViewPr varScale="1">
        <p:scale>
          <a:sx n="52" d="100"/>
          <a:sy n="52" d="100"/>
        </p:scale>
        <p:origin x="300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4DAC38E3-5144-412F-83AC-38A5B9DE52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608D27AB-67B4-4693-A97B-2BDB09DB8D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3127" y="9192936"/>
            <a:ext cx="394340" cy="3052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defRPr/>
            </a:pPr>
            <a:fld id="{A20BED86-76BB-4410-9008-061BF87713AB}" type="slidenum">
              <a:rPr lang="en-GB" altLang="en-US" sz="1400" smtClean="0">
                <a:latin typeface="Calibri" panose="020F0502020204030204" pitchFamily="34" charset="0"/>
                <a:cs typeface="Calibri" panose="020F0502020204030204" pitchFamily="34" charset="0"/>
              </a:rPr>
              <a:pPr algn="r">
                <a:defRPr/>
              </a:pPr>
              <a:t>‹#›</a:t>
            </a:fld>
            <a:endParaRPr lang="en-GB" alt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tif>
</file>

<file path=ppt/media/image6.tif>
</file>

<file path=ppt/media/image7.tif>
</file>

<file path=ppt/media/image8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Rectangle 4">
            <a:extLst>
              <a:ext uri="{FF2B5EF4-FFF2-40B4-BE49-F238E27FC236}">
                <a16:creationId xmlns:a16="http://schemas.microsoft.com/office/drawing/2014/main" id="{71953E81-BBEF-44F9-89AF-8D785172E0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7839FB2E-0CEB-4E99-ABDC-42A6B27BD2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Notes Placeholder 9">
            <a:extLst>
              <a:ext uri="{FF2B5EF4-FFF2-40B4-BE49-F238E27FC236}">
                <a16:creationId xmlns:a16="http://schemas.microsoft.com/office/drawing/2014/main" id="{4B6ACB56-54E0-4171-9443-B2E55073FB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31520" y="4620549"/>
            <a:ext cx="5852160" cy="37803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1DBCDF8-B37C-47C2-B6B1-4B26357595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4143588" y="9119503"/>
            <a:ext cx="3169920" cy="48169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0D94D-E1CF-4942-9670-7567F4F44871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E87F31-FA75-006F-00CD-B701AA25B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870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96608" y="2200276"/>
            <a:ext cx="9006416" cy="1470025"/>
          </a:xfrm>
        </p:spPr>
        <p:txBody>
          <a:bodyPr/>
          <a:lstStyle>
            <a:lvl1pPr algn="r">
              <a:defRPr>
                <a:solidFill>
                  <a:schemeClr val="accent5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970206" y="3879851"/>
            <a:ext cx="6913767" cy="1752600"/>
          </a:xfrm>
        </p:spPr>
        <p:txBody>
          <a:bodyPr/>
          <a:lstStyle>
            <a:lvl1pPr marL="0" indent="0" algn="r">
              <a:buFontTx/>
              <a:buNone/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dirty="0"/>
              <a:t>Click to edit Master subtitle style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A01C7C8E-F6F3-0FA5-D100-E4D22106013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97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D43B7469-696D-D5B3-7497-03AB7CFB3F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5350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163C07D3-0112-1601-B752-FDBF091DDE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838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6" name="Picture 10" descr="APU Logo Final-medium.jpg">
            <a:extLst>
              <a:ext uri="{FF2B5EF4-FFF2-40B4-BE49-F238E27FC236}">
                <a16:creationId xmlns:a16="http://schemas.microsoft.com/office/drawing/2014/main" id="{0802BECB-EBD7-EAF2-F449-AA70E28039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76311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9CBCAFAD-0874-A920-E7D5-68A99F5090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0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59460E12-C28F-6F47-C8AD-1B01DC7DB1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71721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7C10021-D30B-49A3-9775-E4B0180588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598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0677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2581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131C5456-E521-C7D4-FB88-68A63787FD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29999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04DC0352-F5ED-1918-1F8A-8B80BB6E8C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954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900D48-6E21-4217-3CC3-BFF1E0D918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987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AA1C13FB-D1A7-194E-A332-391C492A0C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26897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3D40C30-8297-E054-688C-7A1636F33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9247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53C3B966-D4E4-30D5-4A13-103486C2EB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64623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5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8157A30-7FA7-829E-6D9C-4DCC0CDCA7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47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82C331B9-CEE5-20AD-DD62-DCC7F9E243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99797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0F80C67-7C47-1046-B1B1-5649F52F2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ED178921-E6EB-89FB-1721-8D340F832C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181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8" name="Picture 10" descr="APU Logo Final-medium.jpg">
            <a:extLst>
              <a:ext uri="{FF2B5EF4-FFF2-40B4-BE49-F238E27FC236}">
                <a16:creationId xmlns:a16="http://schemas.microsoft.com/office/drawing/2014/main" id="{9186F32B-2E23-EAE7-28F5-E2FCF5E3DF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4194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10178BF3-0C44-7F6F-9A93-FAD4F3ED2C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49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60D7C342-4D59-30CD-6ECC-0731D5E447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C6F56718-5153-BA4C-1652-9EFB47DA6C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75778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E97445D-AA3E-4FF1-5C3D-A2CF07C45D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D4643407-354C-EF13-0031-A2AB96E23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099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2BECE40-B9F8-5238-73EB-2221EFFF70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734"/>
          <a:stretch/>
        </p:blipFill>
        <p:spPr>
          <a:xfrm>
            <a:off x="0" y="-87085"/>
            <a:ext cx="12192000" cy="66185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127002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598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1451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tx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tx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894E1089-2642-1F16-6D34-0AA470DAB4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14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4" name="Picture 10" descr="APU Logo Final-medium.jpg">
            <a:extLst>
              <a:ext uri="{FF2B5EF4-FFF2-40B4-BE49-F238E27FC236}">
                <a16:creationId xmlns:a16="http://schemas.microsoft.com/office/drawing/2014/main" id="{C97ADB29-0190-8E6A-A68B-AEBB217C0E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EAE3BF1D-7538-D216-ADA6-8A61272CEC0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793A658E-0EDC-3F4C-BFB3-E8CA966F34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A1C42F19-22A5-A6AA-F9A6-B990F2E4BD4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F88012-5D39-66F9-BCBC-E3DED4808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71734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61A374B0-731A-1D13-1D15-DEB568D14E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6DD384CD-5B1D-00AA-C88E-51863CE859A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C0E62B52-2676-DD95-FD76-B834BA0270E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74EF56-AF27-D8AD-DACE-E5CE66A7D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890E9656-A63D-02CF-0218-527AB2D41C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8052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148288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F99F1D5-796D-B18C-4706-ECD5827DB6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51188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E3F9F65D-AB78-8571-A238-B3743684A6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41693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EDC140F1-7C93-36F2-49E9-260DAC6B7E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6229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458D67BC-08A8-B641-2D7F-240DC17CDE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91A76DD4-43F7-C972-85EA-CAFDE2FA04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10D0C3E1-B2D7-E36D-87E0-ECAB470B2D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62331960-A4CD-E907-ACF8-2904680BAD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7A9D95-A204-E92E-A5F8-1E263A7A8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>
                <a:solidFill>
                  <a:schemeClr val="accent6"/>
                </a:solidFill>
              </a:defRPr>
            </a:lvl2pPr>
            <a:lvl3pPr>
              <a:defRPr sz="2400">
                <a:solidFill>
                  <a:schemeClr val="accent6"/>
                </a:solidFill>
              </a:defRPr>
            </a:lvl3pPr>
            <a:lvl4pPr>
              <a:defRPr sz="2000">
                <a:solidFill>
                  <a:schemeClr val="accent6"/>
                </a:solidFill>
              </a:defRPr>
            </a:lvl4pPr>
            <a:lvl5pPr>
              <a:defRPr sz="2000">
                <a:solidFill>
                  <a:schemeClr val="accent6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40362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14576114-4EE3-A4A4-76CC-B9B2275D1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F3B5096E-B439-B90B-5317-2550E3B6566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7E850367-FBF9-B7B1-9E76-EC29821827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B7999D6D-BA9E-A93A-5AB4-A94911B24D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F213A9-305D-2AFC-FF34-19434A2D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613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08C35BC7-E310-108C-B8C4-672091E1D3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1133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13" name="Picture 10" descr="APU Logo Final-medium.jpg">
            <a:extLst>
              <a:ext uri="{FF2B5EF4-FFF2-40B4-BE49-F238E27FC236}">
                <a16:creationId xmlns:a16="http://schemas.microsoft.com/office/drawing/2014/main" id="{C388C33F-8C44-39F0-8C2F-7CF690D3C1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927490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3D2297B-429D-D242-496A-D8036CC69E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95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82A26D2-4216-FF76-6392-C88F8808F0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13220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ct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ct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13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CF2E1CC-7F1D-6CF8-6A38-2EE36FC97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84" y="127002"/>
            <a:ext cx="9349316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C71BCF8-2B27-BEA0-B962-D2EE1DB6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349316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accent6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FCDEFE03-E507-9264-8C2B-2E78DD2EA1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61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383451EB-63F4-DFF6-8522-1522FB643F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441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F68BB6B-7571-DB8A-80FB-F7C3AD2610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78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CC693F6-F024-A3A9-24FB-E8ED5704B6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3">
            <a:extLst>
              <a:ext uri="{BEBA8EAE-BF5A-486C-A8C5-ECC9F3942E4B}">
                <a14:imgProps xmlns:a14="http://schemas.microsoft.com/office/drawing/2010/main">
                  <a14:imgLayer r:embed="rId4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4815"/>
          <a:stretch/>
        </p:blipFill>
        <p:spPr>
          <a:xfrm>
            <a:off x="0" y="6502398"/>
            <a:ext cx="12192000" cy="355601"/>
          </a:xfrm>
          <a:prstGeom prst="rect">
            <a:avLst/>
          </a:prstGeom>
        </p:spPr>
      </p:pic>
      <p:sp>
        <p:nvSpPr>
          <p:cNvPr id="1028" name="Rectangle 4">
            <a:extLst>
              <a:ext uri="{FF2B5EF4-FFF2-40B4-BE49-F238E27FC236}">
                <a16:creationId xmlns:a16="http://schemas.microsoft.com/office/drawing/2014/main" id="{B623752B-4505-458A-8F13-B97CEB0BB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54000" y="1697038"/>
            <a:ext cx="117475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text styles</a:t>
            </a:r>
          </a:p>
          <a:p>
            <a:pPr lvl="1"/>
            <a:r>
              <a:rPr lang="en-GB" altLang="en-US" dirty="0"/>
              <a:t>Second level</a:t>
            </a:r>
          </a:p>
          <a:p>
            <a:pPr lvl="2"/>
            <a:r>
              <a:rPr lang="en-GB" altLang="en-US" dirty="0"/>
              <a:t>Third level</a:t>
            </a:r>
          </a:p>
          <a:p>
            <a:pPr lvl="3"/>
            <a:r>
              <a:rPr lang="en-GB" altLang="en-US" dirty="0"/>
              <a:t>Fourth level</a:t>
            </a:r>
          </a:p>
          <a:p>
            <a:pPr lvl="4"/>
            <a:r>
              <a:rPr lang="en-GB" altLang="en-US" dirty="0"/>
              <a:t>Fifth level</a:t>
            </a:r>
          </a:p>
        </p:txBody>
      </p:sp>
      <p:sp>
        <p:nvSpPr>
          <p:cNvPr id="1029" name="Rectangle 6">
            <a:extLst>
              <a:ext uri="{FF2B5EF4-FFF2-40B4-BE49-F238E27FC236}">
                <a16:creationId xmlns:a16="http://schemas.microsoft.com/office/drawing/2014/main" id="{4D7F5865-615B-424A-A375-A8F1EEAE74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48569D-7387-4D30-B100-DC94E7D1863E}"/>
              </a:ext>
            </a:extLst>
          </p:cNvPr>
          <p:cNvSpPr txBox="1"/>
          <p:nvPr userDrawn="1"/>
        </p:nvSpPr>
        <p:spPr>
          <a:xfrm>
            <a:off x="10859590" y="6588371"/>
            <a:ext cx="15501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SLIDE </a:t>
            </a:r>
            <a:fld id="{7E7DF8DA-2BBC-4974-99EF-62657F72EFE3}" type="slidenum">
              <a:rPr lang="en-US" sz="800" smtClean="0">
                <a:solidFill>
                  <a:schemeClr val="bg2"/>
                </a:solidFill>
                <a:latin typeface="Montserrat" panose="00000500000000000000" pitchFamily="2" charset="0"/>
              </a:rPr>
              <a:pPr algn="ctr"/>
              <a:t>‹#›</a:t>
            </a:fld>
            <a:endParaRPr lang="en-US" sz="800" dirty="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DC117F-9549-84AD-C279-A42AEB20D920}"/>
              </a:ext>
            </a:extLst>
          </p:cNvPr>
          <p:cNvSpPr txBox="1"/>
          <p:nvPr userDrawn="1"/>
        </p:nvSpPr>
        <p:spPr>
          <a:xfrm>
            <a:off x="39175" y="6588371"/>
            <a:ext cx="23774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CT107-3-2-ENTS Enterprise Systems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BD054F-4D2B-C683-DC2F-88927DD0A10B}"/>
              </a:ext>
            </a:extLst>
          </p:cNvPr>
          <p:cNvSpPr txBox="1"/>
          <p:nvPr userDrawn="1"/>
        </p:nvSpPr>
        <p:spPr>
          <a:xfrm>
            <a:off x="4480560" y="6572476"/>
            <a:ext cx="33963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ERP Package Selection and Implementation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53" r:id="rId2"/>
    <p:sldLayoutId id="2147483729" r:id="rId3"/>
    <p:sldLayoutId id="2147483757" r:id="rId4"/>
    <p:sldLayoutId id="2147483758" r:id="rId5"/>
    <p:sldLayoutId id="2147483720" r:id="rId6"/>
    <p:sldLayoutId id="2147483756" r:id="rId7"/>
    <p:sldLayoutId id="2147483719" r:id="rId8"/>
    <p:sldLayoutId id="2147483737" r:id="rId9"/>
    <p:sldLayoutId id="2147483723" r:id="rId10"/>
    <p:sldLayoutId id="2147483739" r:id="rId11"/>
    <p:sldLayoutId id="2147483721" r:id="rId12"/>
    <p:sldLayoutId id="2147483744" r:id="rId13"/>
    <p:sldLayoutId id="2147483722" r:id="rId14"/>
    <p:sldLayoutId id="2147483745" r:id="rId15"/>
    <p:sldLayoutId id="2147483731" r:id="rId16"/>
    <p:sldLayoutId id="2147483724" r:id="rId17"/>
    <p:sldLayoutId id="2147483730" r:id="rId18"/>
    <p:sldLayoutId id="2147483735" r:id="rId19"/>
    <p:sldLayoutId id="2147483725" r:id="rId20"/>
    <p:sldLayoutId id="2147483743" r:id="rId21"/>
    <p:sldLayoutId id="2147483726" r:id="rId22"/>
    <p:sldLayoutId id="2147483740" r:id="rId23"/>
    <p:sldLayoutId id="2147483732" r:id="rId24"/>
    <p:sldLayoutId id="2147483742" r:id="rId25"/>
    <p:sldLayoutId id="2147483749" r:id="rId26"/>
    <p:sldLayoutId id="2147483750" r:id="rId27"/>
    <p:sldLayoutId id="2147483741" r:id="rId28"/>
    <p:sldLayoutId id="2147483734" r:id="rId29"/>
    <p:sldLayoutId id="2147483733" r:id="rId30"/>
    <p:sldLayoutId id="2147483752" r:id="rId31"/>
    <p:sldLayoutId id="2147483727" r:id="rId32"/>
    <p:sldLayoutId id="2147483738" r:id="rId33"/>
    <p:sldLayoutId id="2147483751" r:id="rId34"/>
    <p:sldLayoutId id="2147483747" r:id="rId35"/>
    <p:sldLayoutId id="2147483736" r:id="rId36"/>
    <p:sldLayoutId id="2147483748" r:id="rId37"/>
    <p:sldLayoutId id="2147483728" r:id="rId38"/>
    <p:sldLayoutId id="2147483746" r:id="rId39"/>
    <p:sldLayoutId id="2147483754" r:id="rId40"/>
    <p:sldLayoutId id="2147483755" r:id="rId4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Montserrat" panose="00000500000000000000" pitchFamily="2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j-lt"/>
          <a:ea typeface="+mn-ea"/>
          <a:cs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j-lt"/>
          <a:cs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j-lt"/>
          <a:cs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j-lt"/>
          <a:cs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j-lt"/>
          <a:cs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>
            <a:extLst>
              <a:ext uri="{FF2B5EF4-FFF2-40B4-BE49-F238E27FC236}">
                <a16:creationId xmlns:a16="http://schemas.microsoft.com/office/drawing/2014/main" id="{E5A64D6D-4F7B-C4E6-3DF0-51112DC6C859}"/>
              </a:ext>
            </a:extLst>
          </p:cNvPr>
          <p:cNvSpPr txBox="1">
            <a:spLocks/>
          </p:cNvSpPr>
          <p:nvPr/>
        </p:nvSpPr>
        <p:spPr bwMode="auto">
          <a:xfrm>
            <a:off x="1436914" y="4295328"/>
            <a:ext cx="8810172" cy="711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2"/>
                </a:solidFill>
                <a:latin typeface="Montserrat" panose="00000500000000000000" pitchFamily="2" charset="0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sz="3200" b="0" dirty="0"/>
              <a:t>ERP Package Selection and Implementation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48EE8B-4479-DBB2-A043-0D0A551A3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7258" y="3700242"/>
            <a:ext cx="10724242" cy="71119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CT107-3-2-ENTS Enterprise Systems</a:t>
            </a:r>
          </a:p>
        </p:txBody>
      </p:sp>
    </p:spTree>
    <p:extLst>
      <p:ext uri="{BB962C8B-B14F-4D97-AF65-F5344CB8AC3E}">
        <p14:creationId xmlns:p14="http://schemas.microsoft.com/office/powerpoint/2010/main" val="66905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536" y="1702452"/>
            <a:ext cx="11648112" cy="4525962"/>
          </a:xfrm>
        </p:spPr>
        <p:txBody>
          <a:bodyPr/>
          <a:lstStyle/>
          <a:p>
            <a:pPr marL="514350" indent="-514350">
              <a:buFont typeface="+mj-lt"/>
              <a:buAutoNum type="arabicPeriod" startAt="8"/>
            </a:pPr>
            <a:r>
              <a:rPr lang="en-US" sz="2800" dirty="0"/>
              <a:t>Identify both industry-specific and general ERP packages</a:t>
            </a:r>
          </a:p>
          <a:p>
            <a:pPr lvl="1"/>
            <a:r>
              <a:rPr lang="en-US" sz="2300" dirty="0"/>
              <a:t>The final list should contain about six to eight vendors. </a:t>
            </a:r>
          </a:p>
          <a:p>
            <a:pPr lvl="1"/>
            <a:r>
              <a:rPr lang="en-US" sz="2300" dirty="0"/>
              <a:t>Based on the requirements and budgetary.</a:t>
            </a:r>
          </a:p>
          <a:p>
            <a:pPr lvl="1"/>
            <a:endParaRPr lang="en-US" sz="2300" dirty="0"/>
          </a:p>
          <a:p>
            <a:pPr marL="514350" indent="-514350">
              <a:buFont typeface="+mj-lt"/>
              <a:buAutoNum type="arabicPeriod" startAt="9"/>
            </a:pPr>
            <a:r>
              <a:rPr lang="en-US" sz="2800" dirty="0"/>
              <a:t>Include a Software-as-a-Service solution in your assessment</a:t>
            </a:r>
            <a:endParaRPr lang="en-US" sz="2600" dirty="0"/>
          </a:p>
          <a:p>
            <a:pPr lvl="1"/>
            <a:r>
              <a:rPr lang="en-US" sz="2300" dirty="0"/>
              <a:t>To enjoy the benefits of SaaS.</a:t>
            </a:r>
          </a:p>
          <a:p>
            <a:pPr marL="457200" lvl="1" indent="0">
              <a:buNone/>
            </a:pPr>
            <a:endParaRPr lang="en-US" sz="2300" dirty="0"/>
          </a:p>
          <a:p>
            <a:pPr marL="914400" lvl="1" indent="-514350">
              <a:buFont typeface="+mj-lt"/>
              <a:buAutoNum type="arabicPeriod"/>
            </a:pPr>
            <a:endParaRPr lang="en-US" sz="2100" dirty="0"/>
          </a:p>
          <a:p>
            <a:pPr lvl="1"/>
            <a:endParaRPr lang="en-MY" sz="23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Best Practices for ERP Software Selection</a:t>
            </a:r>
          </a:p>
        </p:txBody>
      </p:sp>
    </p:spTree>
    <p:extLst>
      <p:ext uri="{BB962C8B-B14F-4D97-AF65-F5344CB8AC3E}">
        <p14:creationId xmlns:p14="http://schemas.microsoft.com/office/powerpoint/2010/main" val="3331931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536" y="1417638"/>
            <a:ext cx="11648112" cy="4525962"/>
          </a:xfrm>
        </p:spPr>
        <p:txBody>
          <a:bodyPr/>
          <a:lstStyle/>
          <a:p>
            <a:pPr marL="514350" indent="-514350">
              <a:buFont typeface="+mj-lt"/>
              <a:buAutoNum type="arabicPeriod" startAt="10"/>
            </a:pPr>
            <a:r>
              <a:rPr lang="en-US" sz="2800" dirty="0"/>
              <a:t>Plan for future</a:t>
            </a:r>
            <a:endParaRPr lang="en-US" sz="2600" dirty="0"/>
          </a:p>
          <a:p>
            <a:pPr lvl="1"/>
            <a:r>
              <a:rPr lang="en-US" sz="2300" dirty="0"/>
              <a:t>Choose an ERP solution that can grow with the company, consider </a:t>
            </a:r>
          </a:p>
          <a:p>
            <a:pPr lvl="2"/>
            <a:r>
              <a:rPr lang="en-US" sz="2100" dirty="0"/>
              <a:t>the features that needed later,</a:t>
            </a:r>
          </a:p>
          <a:p>
            <a:pPr lvl="2"/>
            <a:r>
              <a:rPr lang="en-US" sz="2100" dirty="0"/>
              <a:t>new initiatives in future,</a:t>
            </a:r>
          </a:p>
          <a:p>
            <a:pPr lvl="2"/>
            <a:r>
              <a:rPr lang="en-US" sz="2100" dirty="0"/>
              <a:t>additional employee. </a:t>
            </a:r>
          </a:p>
          <a:p>
            <a:pPr lvl="1"/>
            <a:endParaRPr lang="en-US" sz="2300" dirty="0"/>
          </a:p>
          <a:p>
            <a:pPr marL="514350" indent="-514350">
              <a:buFont typeface="+mj-lt"/>
              <a:buAutoNum type="arabicPeriod" startAt="10"/>
            </a:pPr>
            <a:r>
              <a:rPr lang="en-US" sz="2800" dirty="0"/>
              <a:t>Buy only the modules you need</a:t>
            </a:r>
            <a:endParaRPr lang="en-US" sz="2600" dirty="0"/>
          </a:p>
          <a:p>
            <a:pPr lvl="1"/>
            <a:r>
              <a:rPr lang="en-US" sz="2300" dirty="0"/>
              <a:t>Not necessary to all the modules at the initial stage. </a:t>
            </a:r>
            <a:endParaRPr lang="en-US" sz="2100" dirty="0"/>
          </a:p>
          <a:p>
            <a:pPr lvl="1"/>
            <a:endParaRPr lang="en-MY" sz="23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Best Practices for ERP Software Selection</a:t>
            </a:r>
          </a:p>
        </p:txBody>
      </p:sp>
    </p:spTree>
    <p:extLst>
      <p:ext uri="{BB962C8B-B14F-4D97-AF65-F5344CB8AC3E}">
        <p14:creationId xmlns:p14="http://schemas.microsoft.com/office/powerpoint/2010/main" val="27589949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536" y="1417638"/>
            <a:ext cx="11648112" cy="4525962"/>
          </a:xfrm>
        </p:spPr>
        <p:txBody>
          <a:bodyPr/>
          <a:lstStyle/>
          <a:p>
            <a:pPr marL="514350" indent="-514350">
              <a:buFont typeface="+mj-lt"/>
              <a:buAutoNum type="arabicPeriod" startAt="12"/>
            </a:pPr>
            <a:r>
              <a:rPr lang="en-US" sz="2800" dirty="0"/>
              <a:t>Calculate the true total cost of ownership (TCO) of each ERP offering</a:t>
            </a:r>
            <a:endParaRPr lang="en-US" sz="2600" dirty="0"/>
          </a:p>
          <a:p>
            <a:pPr lvl="1"/>
            <a:r>
              <a:rPr lang="en-US" sz="2300" dirty="0"/>
              <a:t>The true TCO = </a:t>
            </a:r>
          </a:p>
          <a:p>
            <a:pPr marL="857250" lvl="2" indent="0" algn="ctr">
              <a:buNone/>
            </a:pPr>
            <a:r>
              <a:rPr lang="en-US" sz="2300" dirty="0"/>
              <a:t>implementation + customization + management services + training + additional hardware + revamped up bandwidth + additional IT staff</a:t>
            </a:r>
          </a:p>
          <a:p>
            <a:pPr lvl="1"/>
            <a:endParaRPr lang="en-US" sz="2300" dirty="0"/>
          </a:p>
          <a:p>
            <a:pPr marL="514350" indent="-514350">
              <a:buFont typeface="+mj-lt"/>
              <a:buAutoNum type="arabicPeriod" startAt="12"/>
            </a:pPr>
            <a:r>
              <a:rPr lang="en-US" sz="2800" dirty="0"/>
              <a:t>Insist on a thorough demonstration of the ERP solution</a:t>
            </a:r>
            <a:endParaRPr lang="en-US" sz="2600" dirty="0"/>
          </a:p>
          <a:p>
            <a:pPr lvl="1"/>
            <a:r>
              <a:rPr lang="en-US" sz="2300" dirty="0"/>
              <a:t>Get a hands-on demonstration that allows the user to experience the usability of each module of the solution.</a:t>
            </a:r>
          </a:p>
          <a:p>
            <a:pPr lvl="2"/>
            <a:r>
              <a:rPr lang="en-US" sz="1900" dirty="0"/>
              <a:t>Includes employees from the various departments who will use ERP.</a:t>
            </a:r>
          </a:p>
          <a:p>
            <a:pPr lvl="1"/>
            <a:endParaRPr lang="en-MY" sz="23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Best Practices for ERP Software Selection</a:t>
            </a:r>
          </a:p>
        </p:txBody>
      </p:sp>
    </p:spTree>
    <p:extLst>
      <p:ext uri="{BB962C8B-B14F-4D97-AF65-F5344CB8AC3E}">
        <p14:creationId xmlns:p14="http://schemas.microsoft.com/office/powerpoint/2010/main" val="2802965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536" y="1417638"/>
            <a:ext cx="11648112" cy="4525962"/>
          </a:xfrm>
        </p:spPr>
        <p:txBody>
          <a:bodyPr/>
          <a:lstStyle/>
          <a:p>
            <a:pPr marL="514350" indent="-514350">
              <a:buFont typeface="+mj-lt"/>
              <a:buAutoNum type="arabicPeriod" startAt="14"/>
            </a:pPr>
            <a:r>
              <a:rPr lang="en-US" sz="2800" dirty="0"/>
              <a:t>Take advantage of your peers’ feedback on ERP</a:t>
            </a:r>
            <a:endParaRPr lang="en-US" sz="2600" dirty="0"/>
          </a:p>
          <a:p>
            <a:pPr lvl="1"/>
            <a:r>
              <a:rPr lang="en-US" sz="2300" dirty="0"/>
              <a:t>Use peer group to get inputs during the selection process. </a:t>
            </a:r>
          </a:p>
          <a:p>
            <a:pPr lvl="1"/>
            <a:r>
              <a:rPr lang="en-US" sz="2300" dirty="0"/>
              <a:t>Can find references and unbiased opinions for the vendors and packages. </a:t>
            </a:r>
          </a:p>
          <a:p>
            <a:pPr lvl="1"/>
            <a:endParaRPr lang="en-US" sz="2300" dirty="0"/>
          </a:p>
          <a:p>
            <a:pPr marL="457200" lvl="1" indent="0">
              <a:buNone/>
            </a:pPr>
            <a:endParaRPr lang="en-MY" sz="23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Best Practices for ERP Software Selection</a:t>
            </a:r>
          </a:p>
        </p:txBody>
      </p:sp>
    </p:spTree>
    <p:extLst>
      <p:ext uri="{BB962C8B-B14F-4D97-AF65-F5344CB8AC3E}">
        <p14:creationId xmlns:p14="http://schemas.microsoft.com/office/powerpoint/2010/main" val="5279670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7" y="1548268"/>
            <a:ext cx="11663102" cy="4525962"/>
          </a:xfrm>
        </p:spPr>
        <p:txBody>
          <a:bodyPr/>
          <a:lstStyle/>
          <a:p>
            <a:r>
              <a:rPr lang="en-US" sz="2800" dirty="0"/>
              <a:t>The cost of the package with all the necessary modules should be less than ‘x’ amount.</a:t>
            </a:r>
          </a:p>
          <a:p>
            <a:pPr lvl="1"/>
            <a:r>
              <a:rPr lang="en-US" sz="2300" dirty="0"/>
              <a:t>Within the budget.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ERP Package Selection Criteria - Cost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0471643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7" y="1548268"/>
            <a:ext cx="11663102" cy="4525962"/>
          </a:xfrm>
        </p:spPr>
        <p:txBody>
          <a:bodyPr/>
          <a:lstStyle/>
          <a:p>
            <a:r>
              <a:rPr lang="en-US" sz="2800" dirty="0"/>
              <a:t>The vendor should provide implementation and post-implementation support.</a:t>
            </a:r>
          </a:p>
          <a:p>
            <a:r>
              <a:rPr lang="en-US" sz="2800" dirty="0"/>
              <a:t>The vendor should give a commitment to train the company employees on the package.</a:t>
            </a:r>
          </a:p>
          <a:p>
            <a:r>
              <a:rPr lang="en-US" sz="2800" dirty="0"/>
              <a:t>The vendor’s policy and practices regarding updates, versions, etc. should be acceptable.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ERP Package Selection Criteria - Vendor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2559274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7" y="1548268"/>
            <a:ext cx="11663102" cy="4525962"/>
          </a:xfrm>
        </p:spPr>
        <p:txBody>
          <a:bodyPr/>
          <a:lstStyle/>
          <a:p>
            <a:r>
              <a:rPr lang="en-US" sz="2800" dirty="0"/>
              <a:t>The package should have multi-language and multi-currency support.</a:t>
            </a:r>
          </a:p>
          <a:p>
            <a:r>
              <a:rPr lang="en-US" sz="2800" dirty="0"/>
              <a:t>The package should be international and should have installation in specified countries. </a:t>
            </a:r>
          </a:p>
          <a:p>
            <a:pPr lvl="1"/>
            <a:r>
              <a:rPr lang="en-US" sz="2300" dirty="0"/>
              <a:t>Company have office/s in the country, or local presence.</a:t>
            </a:r>
          </a:p>
          <a:p>
            <a:r>
              <a:rPr lang="en-US" sz="2800" dirty="0"/>
              <a:t>The package should have at least ‘x’ number of installations out of which at least ‘y’ should be in your business sector. </a:t>
            </a:r>
          </a:p>
          <a:p>
            <a:r>
              <a:rPr lang="en-US" sz="2800" dirty="0"/>
              <a:t>The package should have the facility to do an incremental module addition.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ERP Package Selection Criteria – ERP Package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8888006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7" y="1548268"/>
            <a:ext cx="11663102" cy="4525962"/>
          </a:xfrm>
        </p:spPr>
        <p:txBody>
          <a:bodyPr/>
          <a:lstStyle/>
          <a:p>
            <a:r>
              <a:rPr lang="en-US" sz="2800" dirty="0"/>
              <a:t>The package should have the capability of interfacing with other systems that the company is dealing with – banks, suppliers, customers, etc.</a:t>
            </a:r>
          </a:p>
          <a:p>
            <a:r>
              <a:rPr lang="en-US" sz="2800" dirty="0"/>
              <a:t>The package should have scalability, ability to integrate with legacy systems and openness of the architecture. </a:t>
            </a:r>
          </a:p>
          <a:p>
            <a:pPr lvl="1"/>
            <a:r>
              <a:rPr lang="en-US" sz="2300" dirty="0"/>
              <a:t>Important as the functional business requirements.</a:t>
            </a:r>
          </a:p>
          <a:p>
            <a:r>
              <a:rPr lang="en-US" sz="2800" dirty="0"/>
              <a:t>The package must be customizable and the customization process should be easy.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ERP Package Selection Criteria – ERP Package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8418243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7" y="1548268"/>
            <a:ext cx="11393279" cy="4525962"/>
          </a:xfrm>
        </p:spPr>
        <p:txBody>
          <a:bodyPr/>
          <a:lstStyle/>
          <a:p>
            <a:r>
              <a:rPr lang="en-US" sz="2800" dirty="0"/>
              <a:t>Transition from a legacy system to a new ERP system.</a:t>
            </a:r>
            <a:endParaRPr lang="en-MY" sz="2800" dirty="0"/>
          </a:p>
          <a:p>
            <a:r>
              <a:rPr lang="en-US" sz="2800" dirty="0"/>
              <a:t>Different companies install the same ERP software in totally different processes. </a:t>
            </a:r>
          </a:p>
          <a:p>
            <a:r>
              <a:rPr lang="en-US" sz="2800" dirty="0"/>
              <a:t>Type of transition strategies:</a:t>
            </a:r>
          </a:p>
          <a:p>
            <a:pPr lvl="1"/>
            <a:r>
              <a:rPr lang="en-US" sz="2300" dirty="0"/>
              <a:t>Big Bang</a:t>
            </a:r>
          </a:p>
          <a:p>
            <a:pPr lvl="1"/>
            <a:r>
              <a:rPr lang="en-US" sz="2300" dirty="0"/>
              <a:t>Phased</a:t>
            </a:r>
          </a:p>
          <a:p>
            <a:pPr lvl="1"/>
            <a:r>
              <a:rPr lang="en-US" sz="2300" dirty="0"/>
              <a:t>Parallel</a:t>
            </a:r>
          </a:p>
          <a:p>
            <a:pPr lvl="1"/>
            <a:r>
              <a:rPr lang="en-US" sz="2300" dirty="0"/>
              <a:t>Process line</a:t>
            </a:r>
          </a:p>
          <a:p>
            <a:pPr lvl="1"/>
            <a:r>
              <a:rPr lang="en-US" sz="2300" dirty="0"/>
              <a:t>Hybrid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323" y="212270"/>
            <a:ext cx="10457373" cy="1143000"/>
          </a:xfrm>
        </p:spPr>
        <p:txBody>
          <a:bodyPr/>
          <a:lstStyle/>
          <a:p>
            <a:r>
              <a:rPr lang="en-MY" dirty="0"/>
              <a:t>ERP System Transition Strategies</a:t>
            </a:r>
          </a:p>
        </p:txBody>
      </p:sp>
    </p:spTree>
    <p:extLst>
      <p:ext uri="{BB962C8B-B14F-4D97-AF65-F5344CB8AC3E}">
        <p14:creationId xmlns:p14="http://schemas.microsoft.com/office/powerpoint/2010/main" val="27542789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7" y="1548268"/>
            <a:ext cx="11393279" cy="4525962"/>
          </a:xfrm>
        </p:spPr>
        <p:txBody>
          <a:bodyPr/>
          <a:lstStyle/>
          <a:p>
            <a:r>
              <a:rPr lang="en-MY" sz="2800" dirty="0"/>
              <a:t>Also known as Direct Cut-Off.</a:t>
            </a:r>
          </a:p>
          <a:p>
            <a:r>
              <a:rPr lang="en-MY" sz="2800" dirty="0"/>
              <a:t>Companies layout a grand plan for ERP implementation.</a:t>
            </a:r>
          </a:p>
          <a:p>
            <a:r>
              <a:rPr lang="en-MY" sz="2800" dirty="0"/>
              <a:t>Installation of ERP system of all modules happens across the entire organisation at once. </a:t>
            </a:r>
          </a:p>
          <a:p>
            <a:pPr lvl="1"/>
            <a:r>
              <a:rPr lang="en-MY" sz="2300" dirty="0"/>
              <a:t>The company moves from the existing or legacy system to the new ERP system on a specific date.</a:t>
            </a:r>
          </a:p>
          <a:p>
            <a:r>
              <a:rPr lang="en-MY" sz="2800" dirty="0"/>
              <a:t>Seldom used and often not recommended.</a:t>
            </a:r>
          </a:p>
          <a:p>
            <a:pPr lvl="1"/>
            <a:r>
              <a:rPr lang="en-MY" sz="2300" dirty="0"/>
              <a:t>Consumes too many resources to support the go-live of the ERP system. </a:t>
            </a:r>
          </a:p>
          <a:p>
            <a:pPr lvl="1"/>
            <a:r>
              <a:rPr lang="en-MY" sz="2300" dirty="0"/>
              <a:t>High failure rate especially without careful preparation and planning.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Big Bang Strategy</a:t>
            </a:r>
          </a:p>
        </p:txBody>
      </p:sp>
    </p:spTree>
    <p:extLst>
      <p:ext uri="{BB962C8B-B14F-4D97-AF65-F5344CB8AC3E}">
        <p14:creationId xmlns:p14="http://schemas.microsoft.com/office/powerpoint/2010/main" val="2958753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TOPIC LEARNING OUTCOMES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55BEAC-0823-2B3E-9D1B-4A6DA5417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At the end of this topic, you should be able to:</a:t>
            </a:r>
          </a:p>
          <a:p>
            <a:pPr marL="457200" indent="-457200">
              <a:buAutoNum type="arabicPeriod"/>
            </a:pPr>
            <a:r>
              <a:rPr lang="en-US" dirty="0"/>
              <a:t>Explain the practices for ERP selection.</a:t>
            </a:r>
          </a:p>
          <a:p>
            <a:pPr marL="457200" indent="-457200">
              <a:buAutoNum type="arabicPeriod"/>
            </a:pPr>
            <a:r>
              <a:rPr lang="en-US" dirty="0"/>
              <a:t>Discuss the criteria for ERP selection.</a:t>
            </a:r>
          </a:p>
          <a:p>
            <a:pPr marL="457200" indent="-457200">
              <a:buAutoNum type="arabicPeriod"/>
            </a:pPr>
            <a:r>
              <a:rPr lang="en-US" dirty="0"/>
              <a:t>Justify the implementation strategy for ERP system.</a:t>
            </a:r>
          </a:p>
        </p:txBody>
      </p:sp>
    </p:spTree>
    <p:extLst>
      <p:ext uri="{BB962C8B-B14F-4D97-AF65-F5344CB8AC3E}">
        <p14:creationId xmlns:p14="http://schemas.microsoft.com/office/powerpoint/2010/main" val="35913737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7" y="1548268"/>
            <a:ext cx="11393279" cy="4525962"/>
          </a:xfrm>
        </p:spPr>
        <p:txBody>
          <a:bodyPr/>
          <a:lstStyle/>
          <a:p>
            <a:r>
              <a:rPr lang="en-MY" sz="2800" dirty="0"/>
              <a:t>However, with proper preparation and planning, the company can enjoy the advantages:</a:t>
            </a:r>
          </a:p>
          <a:p>
            <a:pPr lvl="1"/>
            <a:r>
              <a:rPr lang="en-MY" sz="2400" dirty="0"/>
              <a:t>The overall cost of implementation is less, because no interface programs are required to communicate between the legacy system and the new ERP system.</a:t>
            </a:r>
          </a:p>
          <a:p>
            <a:pPr lvl="1"/>
            <a:r>
              <a:rPr lang="en-MY" sz="2400" dirty="0"/>
              <a:t>Eliminates all the sequencing and decision-making of implementation one module at a time. </a:t>
            </a:r>
          </a:p>
          <a:p>
            <a:pPr lvl="1"/>
            <a:r>
              <a:rPr lang="en-MY" sz="2400" dirty="0"/>
              <a:t>Creates a strong central focus for all the ERP team members.</a:t>
            </a:r>
          </a:p>
          <a:p>
            <a:pPr lvl="1"/>
            <a:r>
              <a:rPr lang="en-MY" sz="2400" dirty="0"/>
              <a:t>Can avoid complex integration issue.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Big Bang Strategy</a:t>
            </a:r>
          </a:p>
        </p:txBody>
      </p:sp>
    </p:spTree>
    <p:extLst>
      <p:ext uri="{BB962C8B-B14F-4D97-AF65-F5344CB8AC3E}">
        <p14:creationId xmlns:p14="http://schemas.microsoft.com/office/powerpoint/2010/main" val="20961295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158" y="1166019"/>
            <a:ext cx="7720688" cy="4525962"/>
          </a:xfrm>
        </p:spPr>
        <p:txBody>
          <a:bodyPr/>
          <a:lstStyle/>
          <a:p>
            <a:r>
              <a:rPr lang="en-MY" sz="2800" dirty="0"/>
              <a:t>Big Bang Variants</a:t>
            </a:r>
          </a:p>
          <a:p>
            <a:pPr lvl="1"/>
            <a:r>
              <a:rPr lang="en-MY" sz="2400" dirty="0"/>
              <a:t>Mini big bang strategy</a:t>
            </a:r>
          </a:p>
          <a:p>
            <a:pPr lvl="2"/>
            <a:r>
              <a:rPr lang="en-MY" sz="2200" dirty="0"/>
              <a:t>Takes a single big bang approach and breaks it into two or more sections.</a:t>
            </a:r>
          </a:p>
          <a:p>
            <a:pPr lvl="2"/>
            <a:r>
              <a:rPr lang="en-MY" sz="2200" dirty="0"/>
              <a:t>Each section consists of several modules, also known as suite.</a:t>
            </a:r>
          </a:p>
          <a:p>
            <a:pPr lvl="1"/>
            <a:r>
              <a:rPr lang="en-MY" sz="2400" dirty="0"/>
              <a:t>Mega big ang strategy</a:t>
            </a:r>
          </a:p>
          <a:p>
            <a:pPr lvl="2"/>
            <a:r>
              <a:rPr lang="en-MY" sz="2200" dirty="0"/>
              <a:t>All go live at the same time.</a:t>
            </a:r>
          </a:p>
          <a:p>
            <a:pPr lvl="1"/>
            <a:r>
              <a:rPr lang="en-MY" sz="2400" dirty="0"/>
              <a:t>Multi big bang strategy</a:t>
            </a:r>
          </a:p>
          <a:p>
            <a:pPr lvl="2"/>
            <a:r>
              <a:rPr lang="en-MY" sz="2200" dirty="0"/>
              <a:t>For large corporations that have multiple facilities or divisions served by a centralised information technology group. </a:t>
            </a:r>
          </a:p>
          <a:p>
            <a:pPr lvl="2"/>
            <a:r>
              <a:rPr lang="en-MY" sz="2200" dirty="0"/>
              <a:t>Move from one to another until all are completed.</a:t>
            </a:r>
          </a:p>
          <a:p>
            <a:pPr marL="914400" lvl="2" indent="0">
              <a:buNone/>
            </a:pPr>
            <a:endParaRPr lang="en-MY" sz="22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Big Bang Strategy</a:t>
            </a:r>
          </a:p>
        </p:txBody>
      </p:sp>
      <p:pic>
        <p:nvPicPr>
          <p:cNvPr id="3" name="Picture 2" descr="A picture containing text, black and white, handwriting, document&#10;&#10;Description automatically generated">
            <a:extLst>
              <a:ext uri="{FF2B5EF4-FFF2-40B4-BE49-F238E27FC236}">
                <a16:creationId xmlns:a16="http://schemas.microsoft.com/office/drawing/2014/main" id="{A50DC298-2593-57D2-290B-70C14A9DC9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80" t="7869" r="11293" b="52878"/>
          <a:stretch/>
        </p:blipFill>
        <p:spPr>
          <a:xfrm>
            <a:off x="7854846" y="1582528"/>
            <a:ext cx="4124888" cy="34777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E9F0E3E-2733-01AF-FD3F-D7A8D5542BDF}"/>
              </a:ext>
            </a:extLst>
          </p:cNvPr>
          <p:cNvSpPr txBox="1"/>
          <p:nvPr/>
        </p:nvSpPr>
        <p:spPr>
          <a:xfrm>
            <a:off x="8919148" y="5321506"/>
            <a:ext cx="25333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Mini big-bang transition</a:t>
            </a:r>
          </a:p>
        </p:txBody>
      </p:sp>
    </p:spTree>
    <p:extLst>
      <p:ext uri="{BB962C8B-B14F-4D97-AF65-F5344CB8AC3E}">
        <p14:creationId xmlns:p14="http://schemas.microsoft.com/office/powerpoint/2010/main" val="27363991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1342994"/>
            <a:ext cx="6869015" cy="5001822"/>
          </a:xfrm>
        </p:spPr>
        <p:txBody>
          <a:bodyPr/>
          <a:lstStyle/>
          <a:p>
            <a:r>
              <a:rPr lang="en-MY" sz="2800" dirty="0"/>
              <a:t>Also known as modular implementation. </a:t>
            </a:r>
          </a:p>
          <a:p>
            <a:r>
              <a:rPr lang="en-MY" sz="2800" dirty="0"/>
              <a:t>Implements one functional module at a time in sequential order. </a:t>
            </a:r>
          </a:p>
          <a:p>
            <a:pPr lvl="1"/>
            <a:r>
              <a:rPr lang="en-MY" sz="2300" dirty="0"/>
              <a:t>Integration of ERP modules takes place at a later stage. </a:t>
            </a:r>
          </a:p>
          <a:p>
            <a:r>
              <a:rPr lang="en-MY" sz="2800" dirty="0"/>
              <a:t>Suitable for companies that do not share many common processes across departments or business units.</a:t>
            </a:r>
          </a:p>
          <a:p>
            <a:r>
              <a:rPr lang="en-MY" sz="2800" dirty="0"/>
              <a:t>Reduces the risk of installation, customisation and operation due to the smaller scope. </a:t>
            </a:r>
          </a:p>
          <a:p>
            <a:endParaRPr lang="en-MY" sz="2800" dirty="0"/>
          </a:p>
          <a:p>
            <a:pPr marL="0" indent="0">
              <a:buNone/>
            </a:pPr>
            <a:r>
              <a:rPr lang="en-MY" sz="2800" dirty="0"/>
              <a:t> </a:t>
            </a:r>
          </a:p>
          <a:p>
            <a:endParaRPr lang="en-MY" sz="2800" dirty="0"/>
          </a:p>
          <a:p>
            <a:endParaRPr lang="en-MY" sz="2800" dirty="0"/>
          </a:p>
          <a:p>
            <a:endParaRPr lang="en-MY" sz="2300" dirty="0"/>
          </a:p>
          <a:p>
            <a:pPr marL="0" indent="0">
              <a:buNone/>
            </a:pPr>
            <a:r>
              <a:rPr lang="en-US" sz="2400" dirty="0">
                <a:ea typeface="+mn-ea"/>
              </a:rPr>
              <a:t> </a:t>
            </a:r>
            <a:endParaRPr lang="en-MY" sz="2400" dirty="0">
              <a:ea typeface="+mn-ea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Phased Implementation</a:t>
            </a:r>
          </a:p>
        </p:txBody>
      </p:sp>
      <p:pic>
        <p:nvPicPr>
          <p:cNvPr id="3" name="Picture 2" descr="A picture containing text, black and white, screenshot, document&#10;&#10;Description automatically generated">
            <a:extLst>
              <a:ext uri="{FF2B5EF4-FFF2-40B4-BE49-F238E27FC236}">
                <a16:creationId xmlns:a16="http://schemas.microsoft.com/office/drawing/2014/main" id="{6C1A894B-CE91-80FE-C814-2B6289C8BD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86" t="30164" r="6910" b="29836"/>
          <a:stretch/>
        </p:blipFill>
        <p:spPr>
          <a:xfrm>
            <a:off x="7553429" y="1417638"/>
            <a:ext cx="4343219" cy="3948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9937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1342994"/>
            <a:ext cx="11814852" cy="5001822"/>
          </a:xfrm>
        </p:spPr>
        <p:txBody>
          <a:bodyPr/>
          <a:lstStyle/>
          <a:p>
            <a:r>
              <a:rPr lang="en-MY" sz="2800" dirty="0"/>
              <a:t>Advantages:</a:t>
            </a:r>
          </a:p>
          <a:p>
            <a:pPr lvl="1"/>
            <a:r>
              <a:rPr lang="en-MY" sz="2300" dirty="0"/>
              <a:t>It allows companies to implement one functional module at a time before another is attempted. </a:t>
            </a:r>
          </a:p>
          <a:p>
            <a:pPr lvl="1"/>
            <a:r>
              <a:rPr lang="en-MY" sz="2300" dirty="0"/>
              <a:t>Many companies feel more comfortable taking this stepping stone approach.</a:t>
            </a:r>
          </a:p>
          <a:p>
            <a:pPr lvl="1"/>
            <a:r>
              <a:rPr lang="en-MY" sz="2300" dirty="0"/>
              <a:t>The total number of resources needed at any given point in time may be less.</a:t>
            </a:r>
          </a:p>
          <a:p>
            <a:pPr lvl="1"/>
            <a:r>
              <a:rPr lang="en-MY" sz="2300" dirty="0"/>
              <a:t>Additional flexibility may also be gained in the scheduling of people. </a:t>
            </a:r>
          </a:p>
          <a:p>
            <a:r>
              <a:rPr lang="en-MY" sz="2800" dirty="0"/>
              <a:t>Disadvantages:</a:t>
            </a:r>
          </a:p>
          <a:p>
            <a:pPr lvl="1"/>
            <a:r>
              <a:rPr lang="en-MY" sz="2300" dirty="0"/>
              <a:t>Large amount of resource for the interface programs for the legacy system and new ERP system.</a:t>
            </a:r>
          </a:p>
          <a:p>
            <a:pPr lvl="1"/>
            <a:r>
              <a:rPr lang="en-MY" sz="2300" dirty="0"/>
              <a:t>The overall cost and time to implement is usually higher.</a:t>
            </a:r>
          </a:p>
          <a:p>
            <a:pPr lvl="1"/>
            <a:r>
              <a:rPr lang="en-MY" sz="2300" dirty="0"/>
              <a:t>Higher turnover rate can also be expected due to the lengthy duration. </a:t>
            </a:r>
          </a:p>
          <a:p>
            <a:pPr marL="0" indent="0">
              <a:buNone/>
            </a:pPr>
            <a:r>
              <a:rPr lang="en-MY" sz="2800" dirty="0"/>
              <a:t> </a:t>
            </a:r>
          </a:p>
          <a:p>
            <a:endParaRPr lang="en-MY" sz="2800" dirty="0"/>
          </a:p>
          <a:p>
            <a:endParaRPr lang="en-MY" sz="2800" dirty="0"/>
          </a:p>
          <a:p>
            <a:endParaRPr lang="en-MY" sz="2300" dirty="0"/>
          </a:p>
          <a:p>
            <a:pPr marL="0" indent="0">
              <a:buNone/>
            </a:pPr>
            <a:r>
              <a:rPr lang="en-US" sz="2400" dirty="0">
                <a:ea typeface="+mn-ea"/>
              </a:rPr>
              <a:t> </a:t>
            </a:r>
            <a:endParaRPr lang="en-MY" sz="2400" dirty="0">
              <a:ea typeface="+mn-ea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Phased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40578007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A picture containing text, black and white, diagram, parallel&#10;&#10;Description automatically generated">
            <a:extLst>
              <a:ext uri="{FF2B5EF4-FFF2-40B4-BE49-F238E27FC236}">
                <a16:creationId xmlns:a16="http://schemas.microsoft.com/office/drawing/2014/main" id="{16E2E50E-554C-B216-6D75-AF4ECDA294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2" t="6885" r="11401" b="37547"/>
          <a:stretch/>
        </p:blipFill>
        <p:spPr>
          <a:xfrm>
            <a:off x="7570033" y="1192785"/>
            <a:ext cx="3702570" cy="4734917"/>
          </a:xfr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Parallel Implementation</a:t>
            </a:r>
          </a:p>
        </p:txBody>
      </p:sp>
      <p:sp>
        <p:nvSpPr>
          <p:cNvPr id="4" name="Content Placeholder 8">
            <a:extLst>
              <a:ext uri="{FF2B5EF4-FFF2-40B4-BE49-F238E27FC236}">
                <a16:creationId xmlns:a16="http://schemas.microsoft.com/office/drawing/2014/main" id="{D7FBB804-D950-94AE-2873-23F3B75D5A0F}"/>
              </a:ext>
            </a:extLst>
          </p:cNvPr>
          <p:cNvSpPr txBox="1">
            <a:spLocks/>
          </p:cNvSpPr>
          <p:nvPr/>
        </p:nvSpPr>
        <p:spPr bwMode="auto">
          <a:xfrm>
            <a:off x="222250" y="1342994"/>
            <a:ext cx="6869015" cy="50018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5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MY" sz="2800" kern="0" dirty="0"/>
              <a:t>Keeps both the legacy system and the new ERP system active simultaneously for a length of time. </a:t>
            </a:r>
          </a:p>
          <a:p>
            <a:r>
              <a:rPr lang="en-MY" sz="2800" kern="0" dirty="0"/>
              <a:t>Good recovery options in case something goes wrong. </a:t>
            </a:r>
          </a:p>
          <a:p>
            <a:r>
              <a:rPr lang="en-MY" sz="2800" kern="0" dirty="0"/>
              <a:t>Provides the most realistic number-to-number comparisons to validate that the new ERP system is performing the necessary business process flows. </a:t>
            </a:r>
          </a:p>
          <a:p>
            <a:pPr marL="0" indent="0">
              <a:buFontTx/>
              <a:buNone/>
            </a:pPr>
            <a:r>
              <a:rPr lang="en-MY" sz="2800" kern="0" dirty="0"/>
              <a:t> </a:t>
            </a:r>
          </a:p>
          <a:p>
            <a:endParaRPr lang="en-MY" sz="2800" kern="0" dirty="0"/>
          </a:p>
          <a:p>
            <a:endParaRPr lang="en-MY" sz="2800" kern="0" dirty="0"/>
          </a:p>
          <a:p>
            <a:endParaRPr lang="en-MY" sz="2300" kern="0" dirty="0"/>
          </a:p>
          <a:p>
            <a:pPr marL="0" indent="0">
              <a:buFontTx/>
              <a:buNone/>
            </a:pPr>
            <a:r>
              <a:rPr lang="en-US" sz="2400" kern="0" dirty="0"/>
              <a:t> </a:t>
            </a:r>
            <a:endParaRPr lang="en-MY" sz="2400" kern="0" dirty="0"/>
          </a:p>
        </p:txBody>
      </p:sp>
    </p:spTree>
    <p:extLst>
      <p:ext uri="{BB962C8B-B14F-4D97-AF65-F5344CB8AC3E}">
        <p14:creationId xmlns:p14="http://schemas.microsoft.com/office/powerpoint/2010/main" val="40229324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801" y="1231027"/>
            <a:ext cx="7515806" cy="5001822"/>
          </a:xfrm>
        </p:spPr>
        <p:txBody>
          <a:bodyPr/>
          <a:lstStyle/>
          <a:p>
            <a:r>
              <a:rPr lang="en-US" sz="2800" dirty="0"/>
              <a:t>Conceptually similar to the mini big bang, however it breaks the implementation strategy to manage parallel business process flows or product lines. </a:t>
            </a:r>
          </a:p>
          <a:p>
            <a:r>
              <a:rPr lang="en-US" sz="2800" dirty="0">
                <a:ea typeface="+mn-ea"/>
              </a:rPr>
              <a:t>Usually,</a:t>
            </a:r>
            <a:r>
              <a:rPr lang="en-US" sz="2800" dirty="0"/>
              <a:t> the smaller process line go first.</a:t>
            </a:r>
          </a:p>
          <a:p>
            <a:pPr lvl="1"/>
            <a:r>
              <a:rPr lang="en-US" sz="2300" dirty="0">
                <a:ea typeface="+mn-ea"/>
              </a:rPr>
              <a:t>Less risk and have a higher probability of success.</a:t>
            </a:r>
          </a:p>
          <a:p>
            <a:pPr lvl="1"/>
            <a:r>
              <a:rPr lang="en-US" sz="2300" dirty="0">
                <a:ea typeface="+mn-ea"/>
              </a:rPr>
              <a:t>More confident and trust to the ERP system.</a:t>
            </a:r>
          </a:p>
          <a:p>
            <a:pPr lvl="1"/>
            <a:endParaRPr lang="en-US" sz="2300" dirty="0">
              <a:ea typeface="+mn-ea"/>
            </a:endParaRPr>
          </a:p>
          <a:p>
            <a:endParaRPr lang="en-MY" sz="1900" dirty="0">
              <a:ea typeface="+mn-ea"/>
            </a:endParaRPr>
          </a:p>
          <a:p>
            <a:pPr lvl="1"/>
            <a:endParaRPr lang="en-US" sz="1900" dirty="0">
              <a:ea typeface="+mn-ea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Process Line Transition Strategy </a:t>
            </a:r>
          </a:p>
        </p:txBody>
      </p:sp>
      <p:pic>
        <p:nvPicPr>
          <p:cNvPr id="4" name="Picture 3" descr="A picture containing text, black and white, handwriting, screenshot&#10;&#10;Description automatically generated">
            <a:extLst>
              <a:ext uri="{FF2B5EF4-FFF2-40B4-BE49-F238E27FC236}">
                <a16:creationId xmlns:a16="http://schemas.microsoft.com/office/drawing/2014/main" id="{20208521-4E9E-CAC1-0629-E0E62883B9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43" t="6994" r="12193" b="34208"/>
          <a:stretch/>
        </p:blipFill>
        <p:spPr>
          <a:xfrm>
            <a:off x="7774607" y="1231027"/>
            <a:ext cx="4122041" cy="510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501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1342994"/>
            <a:ext cx="11674398" cy="5001822"/>
          </a:xfrm>
        </p:spPr>
        <p:txBody>
          <a:bodyPr/>
          <a:lstStyle/>
          <a:p>
            <a:r>
              <a:rPr lang="en-MY" sz="2700" dirty="0"/>
              <a:t>Combination of the process line, phasing and parallel transition strategies. </a:t>
            </a:r>
          </a:p>
          <a:p>
            <a:r>
              <a:rPr lang="en-MY" sz="2700" dirty="0"/>
              <a:t>More flexible in adapting to the specific needs of the situation.</a:t>
            </a:r>
          </a:p>
          <a:p>
            <a:endParaRPr lang="en-MY" sz="22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Hybrid Transition Strategy</a:t>
            </a:r>
          </a:p>
        </p:txBody>
      </p:sp>
    </p:spTree>
    <p:extLst>
      <p:ext uri="{BB962C8B-B14F-4D97-AF65-F5344CB8AC3E}">
        <p14:creationId xmlns:p14="http://schemas.microsoft.com/office/powerpoint/2010/main" val="15258579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BBE26AC-FFD8-3FAA-8B73-8F6C7D7F3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Questions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AA6C378-81A2-21FE-E841-79AA8F096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criteria are important for selecting the right ERP package and ERP vendor?</a:t>
            </a:r>
          </a:p>
          <a:p>
            <a:r>
              <a:rPr lang="en-US" dirty="0"/>
              <a:t>Which implementation strategy should be implemented in a large organization?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8833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0F3B508-3D46-FC75-41AD-4C32E26EE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/>
              <a:t>Evaluation and selection of ERP for the organisation are critical processes, so the ERP can meet the business requirements. </a:t>
            </a:r>
          </a:p>
          <a:p>
            <a:r>
              <a:rPr lang="en-US" dirty="0"/>
              <a:t>A smooth implementation is important to ensure success of ERP system. </a:t>
            </a:r>
            <a:endParaRPr lang="en-MY" dirty="0"/>
          </a:p>
          <a:p>
            <a:endParaRPr lang="en-MY" dirty="0"/>
          </a:p>
          <a:p>
            <a:pPr marL="0" indent="0">
              <a:buNone/>
            </a:pPr>
            <a:endParaRPr lang="en-MY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F542AB-FB67-5AAF-820C-AA9F1B939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Summary / Recap of Main Points</a:t>
            </a:r>
          </a:p>
        </p:txBody>
      </p:sp>
    </p:spTree>
    <p:extLst>
      <p:ext uri="{BB962C8B-B14F-4D97-AF65-F5344CB8AC3E}">
        <p14:creationId xmlns:p14="http://schemas.microsoft.com/office/powerpoint/2010/main" val="28771442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2E60516-14FA-6023-4EA0-3F1B5EAA0B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11172123" cy="3951288"/>
          </a:xfrm>
        </p:spPr>
        <p:txBody>
          <a:bodyPr/>
          <a:lstStyle/>
          <a:p>
            <a:pPr marL="0" indent="0" algn="ctr">
              <a:buNone/>
            </a:pPr>
            <a:r>
              <a:rPr lang="en-MY" sz="6600" dirty="0"/>
              <a:t>Q &amp; 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2BC55C-E49F-2E2E-27BC-F943739EC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Question and Answer Session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936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04106F-FA64-286A-04FC-353B30B81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11061700" cy="4525962"/>
          </a:xfrm>
        </p:spPr>
        <p:txBody>
          <a:bodyPr/>
          <a:lstStyle/>
          <a:p>
            <a:r>
              <a:rPr lang="en-MY" dirty="0"/>
              <a:t>ERP System Selection</a:t>
            </a:r>
          </a:p>
          <a:p>
            <a:r>
              <a:rPr lang="en-MY" dirty="0"/>
              <a:t>Best Practices for ERP Software Selection</a:t>
            </a:r>
          </a:p>
          <a:p>
            <a:r>
              <a:rPr lang="en-US" dirty="0"/>
              <a:t>ERP Package Selection Criteria </a:t>
            </a:r>
          </a:p>
          <a:p>
            <a:pPr lvl="1"/>
            <a:r>
              <a:rPr lang="en-MY" dirty="0"/>
              <a:t>Cost </a:t>
            </a:r>
          </a:p>
          <a:p>
            <a:pPr lvl="1"/>
            <a:r>
              <a:rPr lang="en-MY" dirty="0"/>
              <a:t>Vendor</a:t>
            </a:r>
          </a:p>
          <a:p>
            <a:pPr lvl="1"/>
            <a:r>
              <a:rPr lang="en-MY" dirty="0"/>
              <a:t>ERP Package</a:t>
            </a:r>
          </a:p>
          <a:p>
            <a:r>
              <a:rPr lang="en-MY" dirty="0"/>
              <a:t>ERP System Transition Strategies</a:t>
            </a:r>
          </a:p>
          <a:p>
            <a:pPr lvl="1"/>
            <a:r>
              <a:rPr lang="en-US" dirty="0"/>
              <a:t>Big Bang</a:t>
            </a:r>
          </a:p>
          <a:p>
            <a:pPr lvl="1"/>
            <a:r>
              <a:rPr lang="en-US" dirty="0"/>
              <a:t>Phased</a:t>
            </a:r>
          </a:p>
          <a:p>
            <a:pPr lvl="1"/>
            <a:r>
              <a:rPr lang="en-US" dirty="0"/>
              <a:t>Parallel</a:t>
            </a:r>
          </a:p>
          <a:p>
            <a:pPr lvl="1"/>
            <a:r>
              <a:rPr lang="en-US" dirty="0"/>
              <a:t>Process line</a:t>
            </a:r>
          </a:p>
          <a:p>
            <a:pPr lvl="1"/>
            <a:r>
              <a:rPr lang="en-US" dirty="0"/>
              <a:t>Hybrid</a:t>
            </a:r>
          </a:p>
          <a:p>
            <a:endParaRPr lang="en-MY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030856A-6B10-E63A-FF9D-FCC3E858E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Contents &amp; Structure</a:t>
            </a:r>
          </a:p>
        </p:txBody>
      </p:sp>
    </p:spTree>
    <p:extLst>
      <p:ext uri="{BB962C8B-B14F-4D97-AF65-F5344CB8AC3E}">
        <p14:creationId xmlns:p14="http://schemas.microsoft.com/office/powerpoint/2010/main" val="1222172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CA8516-4B35-EF6A-5E3F-7D6D0954C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>
                <a:solidFill>
                  <a:schemeClr val="tx2"/>
                </a:solidFill>
              </a:rPr>
              <a:t>Recap From Last Lesson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D496500-6EFF-D6A4-A019-E1438C0357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434" y="1417638"/>
            <a:ext cx="11455214" cy="3485438"/>
          </a:xfrm>
        </p:spPr>
        <p:txBody>
          <a:bodyPr/>
          <a:lstStyle/>
          <a:p>
            <a:r>
              <a:rPr lang="en-MY" dirty="0"/>
              <a:t>All ERP packages contains many modules. </a:t>
            </a:r>
          </a:p>
          <a:p>
            <a:r>
              <a:rPr lang="en-MY" dirty="0"/>
              <a:t>The modules </a:t>
            </a:r>
            <a:r>
              <a:rPr lang="en-US" dirty="0"/>
              <a:t>are designed to serve specific departments within a business</a:t>
            </a:r>
            <a:r>
              <a:rPr lang="en-MY" dirty="0"/>
              <a:t>.</a:t>
            </a:r>
          </a:p>
          <a:p>
            <a:r>
              <a:rPr lang="en-MY" dirty="0"/>
              <a:t>ERP systems integrate with the technologies to improve the competitive, efficiency and effectiveness. </a:t>
            </a:r>
          </a:p>
          <a:p>
            <a:pPr marL="0" indent="0">
              <a:buNone/>
            </a:pPr>
            <a:r>
              <a:rPr lang="en-MY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47692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7" y="1548268"/>
            <a:ext cx="11648112" cy="4525962"/>
          </a:xfrm>
        </p:spPr>
        <p:txBody>
          <a:bodyPr/>
          <a:lstStyle/>
          <a:p>
            <a:r>
              <a:rPr lang="en-MY" sz="2800" dirty="0"/>
              <a:t>Now available in all sizes and shapes for all platforms and development environments.</a:t>
            </a:r>
          </a:p>
          <a:p>
            <a:r>
              <a:rPr lang="en-MY" sz="2800" dirty="0"/>
              <a:t>Evaluation and selection of ERP for the organisation are critical processes. </a:t>
            </a:r>
          </a:p>
          <a:p>
            <a:pPr lvl="1"/>
            <a:r>
              <a:rPr lang="en-MY" sz="2300" dirty="0"/>
              <a:t>Not all the ERP systems are the same. </a:t>
            </a:r>
          </a:p>
          <a:p>
            <a:pPr lvl="1"/>
            <a:r>
              <a:rPr lang="en-MY" sz="2300" dirty="0"/>
              <a:t>Vary in features, technologies, architecture</a:t>
            </a:r>
          </a:p>
          <a:p>
            <a:r>
              <a:rPr lang="en-MY" sz="2800" dirty="0"/>
              <a:t>The objective of the selection process is to find a package that is flexible enough to meet the company’s needs. </a:t>
            </a:r>
            <a:endParaRPr lang="en-MY" sz="2300" dirty="0"/>
          </a:p>
          <a:p>
            <a:pPr marL="457200" lvl="1" indent="0">
              <a:buNone/>
            </a:pPr>
            <a:endParaRPr lang="en-MY" sz="23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ERP System Selection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7F1D54-80B6-32DA-6676-6F0BEAEEE241}"/>
              </a:ext>
            </a:extLst>
          </p:cNvPr>
          <p:cNvSpPr txBox="1"/>
          <p:nvPr/>
        </p:nvSpPr>
        <p:spPr>
          <a:xfrm>
            <a:off x="6680616" y="6020194"/>
            <a:ext cx="5116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https://www.oracle.com/erp/erp-modules/#faqs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1D222A7-DAA7-1E7A-3466-3E49124179DD}"/>
              </a:ext>
            </a:extLst>
          </p:cNvPr>
          <p:cNvSpPr txBox="1"/>
          <p:nvPr/>
        </p:nvSpPr>
        <p:spPr>
          <a:xfrm>
            <a:off x="7427626" y="3461066"/>
            <a:ext cx="2106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Different strength and weakness</a:t>
            </a: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DAC158DF-C835-8D49-54EF-906B37F598C8}"/>
              </a:ext>
            </a:extLst>
          </p:cNvPr>
          <p:cNvSpPr/>
          <p:nvPr/>
        </p:nvSpPr>
        <p:spPr bwMode="auto">
          <a:xfrm>
            <a:off x="6940446" y="3267856"/>
            <a:ext cx="284813" cy="1094282"/>
          </a:xfrm>
          <a:prstGeom prst="rightBrac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785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7" y="1548268"/>
            <a:ext cx="11648112" cy="4525962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800" dirty="0"/>
              <a:t>Know the requirements</a:t>
            </a:r>
          </a:p>
          <a:p>
            <a:pPr lvl="1"/>
            <a:r>
              <a:rPr lang="en-US" sz="2300" dirty="0"/>
              <a:t>Knowing the business problems which will solve by the ERP system.</a:t>
            </a:r>
          </a:p>
          <a:p>
            <a:pPr lvl="1"/>
            <a:r>
              <a:rPr lang="en-US" sz="2300" dirty="0"/>
              <a:t>Define and document the needs </a:t>
            </a:r>
            <a:r>
              <a:rPr lang="en-US" sz="2300" dirty="0">
                <a:solidFill>
                  <a:srgbClr val="FF0000"/>
                </a:solidFill>
              </a:rPr>
              <a:t>before</a:t>
            </a:r>
            <a:r>
              <a:rPr lang="en-US" sz="2300" dirty="0"/>
              <a:t> deciding. </a:t>
            </a:r>
          </a:p>
          <a:p>
            <a:pPr lvl="1"/>
            <a:r>
              <a:rPr lang="en-US" sz="2300" dirty="0"/>
              <a:t>Involved employees from all departments of the company for the assessment. </a:t>
            </a:r>
          </a:p>
          <a:p>
            <a:pPr lvl="1"/>
            <a:endParaRPr lang="en-US" sz="23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Make sure vendor competencies match the requirements</a:t>
            </a:r>
          </a:p>
          <a:p>
            <a:pPr lvl="1"/>
            <a:r>
              <a:rPr lang="en-US" sz="2300" dirty="0"/>
              <a:t>Check and verify </a:t>
            </a:r>
          </a:p>
          <a:p>
            <a:pPr lvl="2"/>
            <a:r>
              <a:rPr lang="en-US" sz="2100" dirty="0"/>
              <a:t>vendors’ experience and reputation</a:t>
            </a:r>
          </a:p>
          <a:p>
            <a:pPr lvl="2"/>
            <a:r>
              <a:rPr lang="en-US" sz="2100" dirty="0"/>
              <a:t>features of the ERP package</a:t>
            </a:r>
          </a:p>
          <a:p>
            <a:pPr lvl="2"/>
            <a:r>
              <a:rPr lang="en-US" sz="2100" dirty="0"/>
              <a:t>implementation support</a:t>
            </a:r>
          </a:p>
          <a:p>
            <a:pPr lvl="2"/>
            <a:r>
              <a:rPr lang="en-US" sz="2100" dirty="0"/>
              <a:t>etc.</a:t>
            </a:r>
            <a:endParaRPr lang="en-US" sz="1600" dirty="0"/>
          </a:p>
          <a:p>
            <a:pPr lvl="1"/>
            <a:endParaRPr lang="en-MY" sz="23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Best Practices for ERP Software Selection</a:t>
            </a:r>
          </a:p>
        </p:txBody>
      </p:sp>
    </p:spTree>
    <p:extLst>
      <p:ext uri="{BB962C8B-B14F-4D97-AF65-F5344CB8AC3E}">
        <p14:creationId xmlns:p14="http://schemas.microsoft.com/office/powerpoint/2010/main" val="662112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7" y="1443338"/>
            <a:ext cx="11648112" cy="4525962"/>
          </a:xfrm>
        </p:spPr>
        <p:txBody>
          <a:bodyPr/>
          <a:lstStyle/>
          <a:p>
            <a:pPr marL="514350" indent="-514350">
              <a:buFont typeface="+mj-lt"/>
              <a:buAutoNum type="arabicPeriod" startAt="3"/>
            </a:pPr>
            <a:r>
              <a:rPr lang="en-US" sz="2800" dirty="0"/>
              <a:t>Insist on demos</a:t>
            </a:r>
          </a:p>
          <a:p>
            <a:pPr lvl="1"/>
            <a:r>
              <a:rPr lang="en-US" sz="2300" dirty="0"/>
              <a:t>Both in-house and off-site demos. </a:t>
            </a:r>
          </a:p>
          <a:p>
            <a:pPr lvl="1"/>
            <a:r>
              <a:rPr lang="en-US" sz="2300" dirty="0"/>
              <a:t>Off-site demo is a demo held at other organizations where the ERP system is implemented)</a:t>
            </a:r>
          </a:p>
          <a:p>
            <a:pPr lvl="1"/>
            <a:r>
              <a:rPr lang="en-US" sz="2300" dirty="0"/>
              <a:t>Demonstrating capabilities on a set of test data. </a:t>
            </a:r>
          </a:p>
          <a:p>
            <a:pPr lvl="1"/>
            <a:r>
              <a:rPr lang="en-US" sz="2300" dirty="0"/>
              <a:t>If live demo is cannot be arranged, ask for reference. </a:t>
            </a:r>
          </a:p>
          <a:p>
            <a:pPr lvl="1"/>
            <a:endParaRPr lang="en-US" sz="2300" dirty="0"/>
          </a:p>
          <a:p>
            <a:pPr marL="514350" indent="-514350">
              <a:buFont typeface="+mj-lt"/>
              <a:buAutoNum type="arabicPeriod" startAt="3"/>
            </a:pPr>
            <a:r>
              <a:rPr lang="en-US" sz="2800" dirty="0"/>
              <a:t>Check vendors’ training and support resources</a:t>
            </a:r>
          </a:p>
          <a:p>
            <a:pPr lvl="1"/>
            <a:r>
              <a:rPr lang="en-US" sz="2300" dirty="0"/>
              <a:t>Adequate vendor consultants in the implementation team during implementation and end-user training. </a:t>
            </a:r>
          </a:p>
          <a:p>
            <a:pPr lvl="1"/>
            <a:r>
              <a:rPr lang="en-US" sz="2300" dirty="0"/>
              <a:t>Additional training when there are major upgrades and changes. </a:t>
            </a:r>
          </a:p>
          <a:p>
            <a:pPr lvl="1"/>
            <a:r>
              <a:rPr lang="en-US" sz="2300" dirty="0"/>
              <a:t>Support: on-site and remote.</a:t>
            </a:r>
          </a:p>
          <a:p>
            <a:pPr lvl="1"/>
            <a:endParaRPr lang="en-MY" sz="23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Best Practices for ERP Software Selection</a:t>
            </a:r>
          </a:p>
        </p:txBody>
      </p:sp>
    </p:spTree>
    <p:extLst>
      <p:ext uri="{BB962C8B-B14F-4D97-AF65-F5344CB8AC3E}">
        <p14:creationId xmlns:p14="http://schemas.microsoft.com/office/powerpoint/2010/main" val="1855783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7" y="1638208"/>
            <a:ext cx="11648112" cy="4525962"/>
          </a:xfrm>
        </p:spPr>
        <p:txBody>
          <a:bodyPr/>
          <a:lstStyle/>
          <a:p>
            <a:pPr marL="514350" indent="-514350">
              <a:buFont typeface="+mj-lt"/>
              <a:buAutoNum type="arabicPeriod" startAt="5"/>
            </a:pPr>
            <a:r>
              <a:rPr lang="en-US" sz="2800" dirty="0"/>
              <a:t>Treat ERP project as a configuration-management project</a:t>
            </a:r>
          </a:p>
          <a:p>
            <a:pPr lvl="1"/>
            <a:r>
              <a:rPr lang="en-US" sz="2300" dirty="0"/>
              <a:t>ERP projects are a people-driven configuration or change management project aimed at improving cross-functional business processes.</a:t>
            </a:r>
          </a:p>
          <a:p>
            <a:pPr lvl="1"/>
            <a:r>
              <a:rPr lang="en-US" sz="2300" dirty="0"/>
              <a:t>Need to include user engagement and knowledge transfer.</a:t>
            </a:r>
          </a:p>
          <a:p>
            <a:pPr lvl="2"/>
            <a:r>
              <a:rPr lang="en-US" sz="2100" dirty="0"/>
              <a:t>Understand own roles and roles of others. </a:t>
            </a:r>
          </a:p>
          <a:p>
            <a:pPr lvl="2"/>
            <a:r>
              <a:rPr lang="en-US" sz="2100" dirty="0"/>
              <a:t>How each person affects the other in the process chain. </a:t>
            </a:r>
            <a:endParaRPr lang="en-US" sz="2800" dirty="0"/>
          </a:p>
          <a:p>
            <a:pPr marL="457200" lvl="1" indent="0">
              <a:buNone/>
            </a:pPr>
            <a:endParaRPr lang="en-MY" sz="23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Best Practices for ERP Software Selection</a:t>
            </a:r>
          </a:p>
        </p:txBody>
      </p:sp>
    </p:spTree>
    <p:extLst>
      <p:ext uri="{BB962C8B-B14F-4D97-AF65-F5344CB8AC3E}">
        <p14:creationId xmlns:p14="http://schemas.microsoft.com/office/powerpoint/2010/main" val="3860955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7" y="1443338"/>
            <a:ext cx="11648112" cy="4525962"/>
          </a:xfrm>
        </p:spPr>
        <p:txBody>
          <a:bodyPr/>
          <a:lstStyle/>
          <a:p>
            <a:pPr marL="514350" indent="-514350">
              <a:buFont typeface="+mj-lt"/>
              <a:buAutoNum type="arabicPeriod" startAt="6"/>
            </a:pPr>
            <a:r>
              <a:rPr lang="en-US" sz="2800" dirty="0"/>
              <a:t>Enlist the aid of consultants</a:t>
            </a:r>
          </a:p>
          <a:p>
            <a:pPr lvl="1"/>
            <a:r>
              <a:rPr lang="en-US" sz="2300" dirty="0"/>
              <a:t>Use external and internal experts who have worked in many ERP implementation projects under different business scenarios.</a:t>
            </a:r>
          </a:p>
          <a:p>
            <a:pPr lvl="1"/>
            <a:r>
              <a:rPr lang="en-US" sz="2300" dirty="0"/>
              <a:t>Able to provide pros and cons of the different packages.</a:t>
            </a:r>
          </a:p>
          <a:p>
            <a:pPr lvl="1"/>
            <a:endParaRPr lang="en-US" sz="2300" dirty="0"/>
          </a:p>
          <a:p>
            <a:pPr marL="514350" indent="-514350">
              <a:buFont typeface="+mj-lt"/>
              <a:buAutoNum type="arabicPeriod" startAt="7"/>
            </a:pPr>
            <a:r>
              <a:rPr lang="en-US" sz="2800" dirty="0"/>
              <a:t>Do</a:t>
            </a:r>
            <a:r>
              <a:rPr lang="en-US" sz="2600" dirty="0"/>
              <a:t> not skimp then allocating resources</a:t>
            </a:r>
          </a:p>
          <a:p>
            <a:pPr lvl="1"/>
            <a:r>
              <a:rPr lang="en-US" sz="2300" dirty="0"/>
              <a:t>Commit enough resources both financial and managerial time.</a:t>
            </a:r>
          </a:p>
          <a:p>
            <a:pPr lvl="1"/>
            <a:r>
              <a:rPr lang="en-US" sz="2300" dirty="0"/>
              <a:t>Choose package that is best suited for the organization, not the cheapest.</a:t>
            </a:r>
          </a:p>
          <a:p>
            <a:pPr lvl="2"/>
            <a:r>
              <a:rPr lang="en-US" sz="2100" dirty="0"/>
              <a:t>Cost is one of the last criteria.</a:t>
            </a:r>
            <a:endParaRPr lang="en-US" sz="2300" dirty="0"/>
          </a:p>
          <a:p>
            <a:pPr marL="400050" lvl="1" indent="0">
              <a:buNone/>
            </a:pPr>
            <a:endParaRPr lang="en-US" sz="2300" dirty="0"/>
          </a:p>
          <a:p>
            <a:pPr marL="914400" lvl="1" indent="-514350">
              <a:buFont typeface="+mj-lt"/>
              <a:buAutoNum type="arabicPeriod"/>
            </a:pPr>
            <a:endParaRPr lang="en-US" sz="2100" dirty="0"/>
          </a:p>
          <a:p>
            <a:pPr lvl="1"/>
            <a:endParaRPr lang="en-MY" sz="23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Best Practices for ERP Software Selection</a:t>
            </a:r>
          </a:p>
        </p:txBody>
      </p:sp>
    </p:spTree>
    <p:extLst>
      <p:ext uri="{BB962C8B-B14F-4D97-AF65-F5344CB8AC3E}">
        <p14:creationId xmlns:p14="http://schemas.microsoft.com/office/powerpoint/2010/main" val="415521952"/>
      </p:ext>
    </p:extLst>
  </p:cSld>
  <p:clrMapOvr>
    <a:masterClrMapping/>
  </p:clrMapOvr>
</p:sld>
</file>

<file path=ppt/theme/theme1.xml><?xml version="1.0" encoding="utf-8"?>
<a:theme xmlns:a="http://schemas.openxmlformats.org/drawingml/2006/main" name="UCTI-Template-foundation-level">
  <a:themeElements>
    <a:clrScheme name="APU-2023">
      <a:dk1>
        <a:srgbClr val="082F50"/>
      </a:dk1>
      <a:lt1>
        <a:srgbClr val="FFFFFF"/>
      </a:lt1>
      <a:dk2>
        <a:srgbClr val="0070C0"/>
      </a:dk2>
      <a:lt2>
        <a:srgbClr val="C0F9FC"/>
      </a:lt2>
      <a:accent1>
        <a:srgbClr val="00B0F0"/>
      </a:accent1>
      <a:accent2>
        <a:srgbClr val="079244"/>
      </a:accent2>
      <a:accent3>
        <a:srgbClr val="E02C32"/>
      </a:accent3>
      <a:accent4>
        <a:srgbClr val="45D7EA"/>
      </a:accent4>
      <a:accent5>
        <a:srgbClr val="FAC41B"/>
      </a:accent5>
      <a:accent6>
        <a:srgbClr val="082F50"/>
      </a:accent6>
      <a:hlink>
        <a:srgbClr val="9AB1D0"/>
      </a:hlink>
      <a:folHlink>
        <a:srgbClr val="0D3358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UCTI-Template-foundation-lev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PU-2023">
      <a:dk1>
        <a:srgbClr val="081929"/>
      </a:dk1>
      <a:lt1>
        <a:srgbClr val="FFFFFF"/>
      </a:lt1>
      <a:dk2>
        <a:srgbClr val="0070C0"/>
      </a:dk2>
      <a:lt2>
        <a:srgbClr val="FFFFFF"/>
      </a:lt2>
      <a:accent1>
        <a:srgbClr val="00B0F0"/>
      </a:accent1>
      <a:accent2>
        <a:srgbClr val="99CC00"/>
      </a:accent2>
      <a:accent3>
        <a:srgbClr val="FF9966"/>
      </a:accent3>
      <a:accent4>
        <a:srgbClr val="45D7EA"/>
      </a:accent4>
      <a:accent5>
        <a:srgbClr val="CC66FF"/>
      </a:accent5>
      <a:accent6>
        <a:srgbClr val="FCE456"/>
      </a:accent6>
      <a:hlink>
        <a:srgbClr val="B7C6FE"/>
      </a:hlink>
      <a:folHlink>
        <a:srgbClr val="00B0F0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C09830CF6CB84B8D12D02B69700FAF" ma:contentTypeVersion="14" ma:contentTypeDescription="Create a new document." ma:contentTypeScope="" ma:versionID="91bb3fc2fda44f6dca498e4986d3c34f">
  <xsd:schema xmlns:xsd="http://www.w3.org/2001/XMLSchema" xmlns:xs="http://www.w3.org/2001/XMLSchema" xmlns:p="http://schemas.microsoft.com/office/2006/metadata/properties" xmlns:ns3="c0f90a4e-2534-4174-991f-0eb794d5b859" xmlns:ns4="d2981e9c-0c44-4237-a41f-50944ddb2e5d" targetNamespace="http://schemas.microsoft.com/office/2006/metadata/properties" ma:root="true" ma:fieldsID="d346f1bbf5bc0d23fe733b73729b7857" ns3:_="" ns4:_="">
    <xsd:import namespace="c0f90a4e-2534-4174-991f-0eb794d5b859"/>
    <xsd:import namespace="d2981e9c-0c44-4237-a41f-50944ddb2e5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CR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90a4e-2534-4174-991f-0eb794d5b85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981e9c-0c44-4237-a41f-50944ddb2e5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ED3909F-E191-4C23-B23C-BA46B5ADDDA2}">
  <ds:schemaRefs>
    <ds:schemaRef ds:uri="http://purl.org/dc/terms/"/>
    <ds:schemaRef ds:uri="http://schemas.microsoft.com/office/2006/documentManagement/types"/>
    <ds:schemaRef ds:uri="d2981e9c-0c44-4237-a41f-50944ddb2e5d"/>
    <ds:schemaRef ds:uri="http://schemas.microsoft.com/office/infopath/2007/PartnerControls"/>
    <ds:schemaRef ds:uri="http://purl.org/dc/elements/1.1/"/>
    <ds:schemaRef ds:uri="http://schemas.microsoft.com/office/2006/metadata/properties"/>
    <ds:schemaRef ds:uri="c0f90a4e-2534-4174-991f-0eb794d5b859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374C82B-844E-4C6D-B41E-036AD4E59A6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6039F5-814C-4C5B-A6B0-438D9C48FD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0f90a4e-2534-4174-991f-0eb794d5b859"/>
    <ds:schemaRef ds:uri="d2981e9c-0c44-4237-a41f-50944ddb2e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4763</TotalTime>
  <Pages>11</Pages>
  <Words>1588</Words>
  <Application>Microsoft Office PowerPoint</Application>
  <PresentationFormat>Widescreen</PresentationFormat>
  <Paragraphs>206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Montserrat</vt:lpstr>
      <vt:lpstr>PT Sans</vt:lpstr>
      <vt:lpstr>UCTI-Template-foundation-level</vt:lpstr>
      <vt:lpstr>PowerPoint Presentation</vt:lpstr>
      <vt:lpstr>TOPIC LEARNING OUTCOMES</vt:lpstr>
      <vt:lpstr>Contents &amp; Structure</vt:lpstr>
      <vt:lpstr>Recap From Last Lesson</vt:lpstr>
      <vt:lpstr>ERP System Selection</vt:lpstr>
      <vt:lpstr>Best Practices for ERP Software Selection</vt:lpstr>
      <vt:lpstr>Best Practices for ERP Software Selection</vt:lpstr>
      <vt:lpstr>Best Practices for ERP Software Selection</vt:lpstr>
      <vt:lpstr>Best Practices for ERP Software Selection</vt:lpstr>
      <vt:lpstr>Best Practices for ERP Software Selection</vt:lpstr>
      <vt:lpstr>Best Practices for ERP Software Selection</vt:lpstr>
      <vt:lpstr>Best Practices for ERP Software Selection</vt:lpstr>
      <vt:lpstr>Best Practices for ERP Software Selection</vt:lpstr>
      <vt:lpstr>ERP Package Selection Criteria - Cost</vt:lpstr>
      <vt:lpstr>ERP Package Selection Criteria - Vendor</vt:lpstr>
      <vt:lpstr>ERP Package Selection Criteria – ERP Package</vt:lpstr>
      <vt:lpstr>ERP Package Selection Criteria – ERP Package</vt:lpstr>
      <vt:lpstr>ERP System Transition Strategies</vt:lpstr>
      <vt:lpstr>Big Bang Strategy</vt:lpstr>
      <vt:lpstr>Big Bang Strategy</vt:lpstr>
      <vt:lpstr>Big Bang Strategy</vt:lpstr>
      <vt:lpstr>Phased Implementation</vt:lpstr>
      <vt:lpstr>Phased Implementation</vt:lpstr>
      <vt:lpstr>Parallel Implementation</vt:lpstr>
      <vt:lpstr>Process Line Transition Strategy </vt:lpstr>
      <vt:lpstr>Hybrid Transition Strategy</vt:lpstr>
      <vt:lpstr>Review Questions</vt:lpstr>
      <vt:lpstr>Summary / Recap of Main Points</vt:lpstr>
      <vt:lpstr>Question and Answer Session</vt:lpstr>
    </vt:vector>
  </TitlesOfParts>
  <Company>APU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Teaching Slides</dc:subject>
  <dc:creator>DBB</dc:creator>
  <cp:keywords>2023</cp:keywords>
  <cp:lastModifiedBy>Tham Hoong Ching</cp:lastModifiedBy>
  <cp:revision>414</cp:revision>
  <cp:lastPrinted>2023-02-03T03:07:34Z</cp:lastPrinted>
  <dcterms:created xsi:type="dcterms:W3CDTF">2005-08-02T10:18:20Z</dcterms:created>
  <dcterms:modified xsi:type="dcterms:W3CDTF">2023-06-22T03:52:31Z</dcterms:modified>
  <cp:category>Teaching Slides</cp:category>
  <cp:contentStatus>2023 Version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0x01010050C09830CF6CB84B8D12D02B69700FAF</vt:lpwstr>
  </property>
</Properties>
</file>

<file path=docProps/thumbnail.jpeg>
</file>